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58" d="100"/>
          <a:sy n="58" d="100"/>
        </p:scale>
        <p:origin x="1157" y="2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‹Nr.›</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‹Nr.›</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‹Nr.›</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YoSebastian/SebastianKorab_SpaceY_IBM_DataScience_Capstone/blob/main/EDIT_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YoSebastian/SebastianKorab_SpaceY_IBM_DataScience_Capstone/blob/main/EDIT_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YoSebastian/SebastianKorab_SpaceY_IBM_DataScience_Capstone/blob/main/EDIT_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YoSebastian/SebastianKorab_SpaceY_IBM_DataScience_Capstone/blob/main/EDIT_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YoSebastian/SebastianKorab_SpaceY_IBM_DataScience_Capston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YoSebastian/SebastianKorab_SpaceY_IBM_DataScience_Capstone/blob/main/EDIT_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YoSebastian/SebastianKorab_SpaceY_IBM_DataScience_Capstone/blob/main/EDIT_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YoSebastian/SebastianKorab_SpaceY_IBM_DataScience_Capstone/blob/main/EDIT_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Sebastian Korab</a:t>
            </a:r>
          </a:p>
          <a:p>
            <a:r>
              <a:rPr lang="en-US" dirty="0">
                <a:solidFill>
                  <a:schemeClr val="bg2"/>
                </a:solidFill>
                <a:latin typeface="Abadi" panose="020B0604020104020204" pitchFamily="34" charset="0"/>
                <a:ea typeface="SF Pro" pitchFamily="2" charset="0"/>
                <a:cs typeface="SF Pro" pitchFamily="2" charset="0"/>
              </a:rPr>
              <a:t>19</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December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exploratory data analysis was conducted and training labels were determined</a:t>
            </a:r>
          </a:p>
          <a:p>
            <a:r>
              <a:rPr lang="en-US" sz="2200" dirty="0">
                <a:solidFill>
                  <a:schemeClr val="accent3">
                    <a:lumMod val="25000"/>
                  </a:schemeClr>
                </a:solidFill>
                <a:latin typeface="Abadi" panose="020B0604020104020204" pitchFamily="34" charset="0"/>
              </a:rPr>
              <a:t>calculation of:</a:t>
            </a:r>
          </a:p>
          <a:p>
            <a:pPr lvl="1"/>
            <a:r>
              <a:rPr lang="en-US" sz="1800" dirty="0">
                <a:solidFill>
                  <a:schemeClr val="accent3">
                    <a:lumMod val="25000"/>
                  </a:schemeClr>
                </a:solidFill>
                <a:latin typeface="Abadi" panose="020B0604020104020204" pitchFamily="34" charset="0"/>
              </a:rPr>
              <a:t>the number of launches on each site</a:t>
            </a:r>
          </a:p>
          <a:p>
            <a:pPr lvl="1"/>
            <a:r>
              <a:rPr lang="en-US" sz="1800" dirty="0">
                <a:solidFill>
                  <a:schemeClr val="accent3">
                    <a:lumMod val="25000"/>
                  </a:schemeClr>
                </a:solidFill>
                <a:latin typeface="Abadi" panose="020B0604020104020204" pitchFamily="34" charset="0"/>
              </a:rPr>
              <a:t>the number and occurrence of each orbit</a:t>
            </a:r>
          </a:p>
          <a:p>
            <a:pPr lvl="1"/>
            <a:r>
              <a:rPr lang="en-US" sz="1800" dirty="0">
                <a:solidFill>
                  <a:schemeClr val="accent3">
                    <a:lumMod val="25000"/>
                  </a:schemeClr>
                </a:solidFill>
                <a:latin typeface="Abadi" panose="020B0604020104020204" pitchFamily="34" charset="0"/>
              </a:rPr>
              <a:t>the number and occurrence of mission outcome of the orbits</a:t>
            </a:r>
          </a:p>
          <a:p>
            <a:r>
              <a:rPr lang="en-US" sz="2200" dirty="0">
                <a:solidFill>
                  <a:schemeClr val="accent3">
                    <a:lumMod val="25000"/>
                  </a:schemeClr>
                </a:solidFill>
                <a:latin typeface="Abadi" panose="020B0604020104020204" pitchFamily="34" charset="0"/>
              </a:rPr>
              <a:t>creating a landing outcome label</a:t>
            </a:r>
          </a:p>
          <a:p>
            <a:pPr lvl="1"/>
            <a:endParaRPr lang="en-US" sz="18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GitHub URL to the data wrangling notebooks:</a:t>
            </a:r>
          </a:p>
          <a:p>
            <a:pPr marL="0" indent="0">
              <a:buNone/>
            </a:pPr>
            <a:r>
              <a:rPr lang="en-US" sz="2200" dirty="0">
                <a:solidFill>
                  <a:schemeClr val="accent3">
                    <a:lumMod val="25000"/>
                  </a:schemeClr>
                </a:solidFill>
                <a:latin typeface="Abadi" panose="020B0604020104020204" pitchFamily="34" charset="0"/>
                <a:hlinkClick r:id="rId3"/>
              </a:rPr>
              <a:t>https://github.com/YoSebastian/SebastianKorab_SpaceY_IBM_DataScience_Capstone/blob/main/EDIT_labs-jupyter-spacex-Data%20wrangling.ipynb</a:t>
            </a: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9745589" cy="4493725"/>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Visualization of:</a:t>
            </a:r>
          </a:p>
          <a:p>
            <a:pPr lvl="1">
              <a:lnSpc>
                <a:spcPct val="100000"/>
              </a:lnSpc>
              <a:spcBef>
                <a:spcPts val="1400"/>
              </a:spcBef>
            </a:pPr>
            <a:r>
              <a:rPr lang="en-US" sz="1800" dirty="0">
                <a:solidFill>
                  <a:schemeClr val="accent3">
                    <a:lumMod val="25000"/>
                  </a:schemeClr>
                </a:solidFill>
                <a:latin typeface="Abadi"/>
              </a:rPr>
              <a:t>the relationship between Flight Number and Launch Site</a:t>
            </a:r>
          </a:p>
          <a:p>
            <a:pPr lvl="1">
              <a:lnSpc>
                <a:spcPct val="100000"/>
              </a:lnSpc>
              <a:spcBef>
                <a:spcPts val="1400"/>
              </a:spcBef>
            </a:pPr>
            <a:r>
              <a:rPr lang="en-US" sz="1800" dirty="0">
                <a:solidFill>
                  <a:schemeClr val="accent3">
                    <a:lumMod val="25000"/>
                  </a:schemeClr>
                </a:solidFill>
                <a:latin typeface="Abadi"/>
              </a:rPr>
              <a:t>the relationship between Payload and Launch Site</a:t>
            </a:r>
          </a:p>
          <a:p>
            <a:pPr lvl="1">
              <a:lnSpc>
                <a:spcPct val="100000"/>
              </a:lnSpc>
              <a:spcBef>
                <a:spcPts val="1400"/>
              </a:spcBef>
            </a:pPr>
            <a:r>
              <a:rPr lang="en-US" sz="1800" dirty="0">
                <a:solidFill>
                  <a:schemeClr val="accent3">
                    <a:lumMod val="25000"/>
                  </a:schemeClr>
                </a:solidFill>
                <a:latin typeface="Abadi"/>
              </a:rPr>
              <a:t>the relationship between success rate of each orbit type</a:t>
            </a:r>
          </a:p>
          <a:p>
            <a:pPr lvl="1">
              <a:lnSpc>
                <a:spcPct val="100000"/>
              </a:lnSpc>
              <a:spcBef>
                <a:spcPts val="1400"/>
              </a:spcBef>
            </a:pPr>
            <a:r>
              <a:rPr lang="en-US" sz="1800" dirty="0">
                <a:solidFill>
                  <a:schemeClr val="accent3">
                    <a:lumMod val="25000"/>
                  </a:schemeClr>
                </a:solidFill>
                <a:latin typeface="Abadi"/>
              </a:rPr>
              <a:t>the relationship between Flight Number and Orbit type</a:t>
            </a:r>
          </a:p>
          <a:p>
            <a:pPr lvl="1">
              <a:lnSpc>
                <a:spcPct val="100000"/>
              </a:lnSpc>
              <a:spcBef>
                <a:spcPts val="1400"/>
              </a:spcBef>
            </a:pPr>
            <a:r>
              <a:rPr lang="en-US" sz="1800" dirty="0">
                <a:solidFill>
                  <a:schemeClr val="accent3">
                    <a:lumMod val="25000"/>
                  </a:schemeClr>
                </a:solidFill>
                <a:latin typeface="Abadi"/>
              </a:rPr>
              <a:t>the relationship between Payload and Orbit type</a:t>
            </a:r>
          </a:p>
          <a:p>
            <a:pPr lvl="1">
              <a:lnSpc>
                <a:spcPct val="100000"/>
              </a:lnSpc>
              <a:spcBef>
                <a:spcPts val="1400"/>
              </a:spcBef>
            </a:pPr>
            <a:r>
              <a:rPr lang="en-US" sz="1800" dirty="0">
                <a:solidFill>
                  <a:schemeClr val="accent3">
                    <a:lumMod val="25000"/>
                  </a:schemeClr>
                </a:solidFill>
                <a:latin typeface="Abadi"/>
              </a:rPr>
              <a:t>the launch success yearly trend</a:t>
            </a:r>
          </a:p>
          <a:p>
            <a:pPr>
              <a:lnSpc>
                <a:spcPct val="100000"/>
              </a:lnSpc>
              <a:spcBef>
                <a:spcPts val="1400"/>
              </a:spcBef>
            </a:pPr>
            <a:r>
              <a:rPr lang="en-US" sz="2200" dirty="0">
                <a:solidFill>
                  <a:schemeClr val="accent3">
                    <a:lumMod val="25000"/>
                  </a:schemeClr>
                </a:solidFill>
                <a:latin typeface="Abadi" panose="020B0604020104020204" pitchFamily="34" charset="0"/>
              </a:rPr>
              <a:t>GitHub URL to the EDA with data visualization notebooks: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https://github.com/YoSebastian/SebastianKorab_SpaceY_IBM_DataScience_Capstone/blob/main/EDIT_jupyter-labs-eda-dataviz.ipynb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4"/>
            <a:ext cx="9745589" cy="4512775"/>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SQL queries leading to:</a:t>
            </a:r>
          </a:p>
          <a:p>
            <a:pPr lvl="1">
              <a:lnSpc>
                <a:spcPct val="100000"/>
              </a:lnSpc>
              <a:spcBef>
                <a:spcPts val="0"/>
              </a:spcBef>
            </a:pPr>
            <a:r>
              <a:rPr lang="en-US" sz="1800" dirty="0">
                <a:solidFill>
                  <a:schemeClr val="accent3">
                    <a:lumMod val="25000"/>
                  </a:schemeClr>
                </a:solidFill>
                <a:latin typeface="Abadi" panose="020B0604020104020204" pitchFamily="34" charset="0"/>
              </a:rPr>
              <a:t>the names of the unique launch sites  in the space mission</a:t>
            </a:r>
          </a:p>
          <a:p>
            <a:pPr lvl="1">
              <a:lnSpc>
                <a:spcPct val="100000"/>
              </a:lnSpc>
              <a:spcBef>
                <a:spcPts val="0"/>
              </a:spcBef>
            </a:pPr>
            <a:r>
              <a:rPr lang="en-US" sz="1800" dirty="0">
                <a:solidFill>
                  <a:schemeClr val="accent3">
                    <a:lumMod val="25000"/>
                  </a:schemeClr>
                </a:solidFill>
                <a:latin typeface="Abadi" panose="020B0604020104020204" pitchFamily="34" charset="0"/>
              </a:rPr>
              <a:t>5 records where launch sites begin with the string 'CCA’</a:t>
            </a:r>
          </a:p>
          <a:p>
            <a:pPr lvl="1">
              <a:lnSpc>
                <a:spcPct val="100000"/>
              </a:lnSpc>
              <a:spcBef>
                <a:spcPts val="0"/>
              </a:spcBef>
            </a:pPr>
            <a:r>
              <a:rPr lang="en-US" sz="1800" dirty="0">
                <a:solidFill>
                  <a:schemeClr val="accent3">
                    <a:lumMod val="25000"/>
                  </a:schemeClr>
                </a:solidFill>
                <a:latin typeface="Abadi" panose="020B0604020104020204" pitchFamily="34" charset="0"/>
              </a:rPr>
              <a:t>total payload mass carried by boosters launched by NASA (CRS)</a:t>
            </a:r>
          </a:p>
          <a:p>
            <a:pPr lvl="1">
              <a:lnSpc>
                <a:spcPct val="100000"/>
              </a:lnSpc>
              <a:spcBef>
                <a:spcPts val="0"/>
              </a:spcBef>
            </a:pPr>
            <a:r>
              <a:rPr lang="en-US" sz="1800" dirty="0">
                <a:solidFill>
                  <a:schemeClr val="accent3">
                    <a:lumMod val="25000"/>
                  </a:schemeClr>
                </a:solidFill>
                <a:latin typeface="Abadi" panose="020B0604020104020204" pitchFamily="34" charset="0"/>
              </a:rPr>
              <a:t>average payload mass carried by booster version F9 v1.1</a:t>
            </a:r>
          </a:p>
          <a:p>
            <a:pPr lvl="1">
              <a:lnSpc>
                <a:spcPct val="100000"/>
              </a:lnSpc>
              <a:spcBef>
                <a:spcPts val="0"/>
              </a:spcBef>
            </a:pPr>
            <a:r>
              <a:rPr lang="en-US" sz="1800" dirty="0">
                <a:solidFill>
                  <a:schemeClr val="accent3">
                    <a:lumMod val="25000"/>
                  </a:schemeClr>
                </a:solidFill>
                <a:latin typeface="Abadi" panose="020B0604020104020204" pitchFamily="34" charset="0"/>
              </a:rPr>
              <a:t>the date when the first successful landing outcome in ground pad was achieved</a:t>
            </a:r>
          </a:p>
          <a:p>
            <a:pPr lvl="1">
              <a:lnSpc>
                <a:spcPct val="100000"/>
              </a:lnSpc>
              <a:spcBef>
                <a:spcPts val="0"/>
              </a:spcBef>
            </a:pPr>
            <a:r>
              <a:rPr lang="en-US" sz="1800" dirty="0">
                <a:solidFill>
                  <a:schemeClr val="accent3">
                    <a:lumMod val="25000"/>
                  </a:schemeClr>
                </a:solidFill>
                <a:latin typeface="Abadi" panose="020B0604020104020204" pitchFamily="34" charset="0"/>
              </a:rPr>
              <a:t>the names of the boosters which have success in drone ship and have payload mass greater than 4000 but less than 6000</a:t>
            </a:r>
          </a:p>
          <a:p>
            <a:pPr lvl="1">
              <a:lnSpc>
                <a:spcPct val="100000"/>
              </a:lnSpc>
              <a:spcBef>
                <a:spcPts val="0"/>
              </a:spcBef>
            </a:pPr>
            <a:r>
              <a:rPr lang="en-US" sz="1800" dirty="0">
                <a:solidFill>
                  <a:schemeClr val="accent3">
                    <a:lumMod val="25000"/>
                  </a:schemeClr>
                </a:solidFill>
                <a:latin typeface="Abadi" panose="020B0604020104020204" pitchFamily="34" charset="0"/>
              </a:rPr>
              <a:t>the total number of successful and failure mission outcomes</a:t>
            </a:r>
          </a:p>
          <a:p>
            <a:pPr lvl="1">
              <a:lnSpc>
                <a:spcPct val="100000"/>
              </a:lnSpc>
              <a:spcBef>
                <a:spcPts val="0"/>
              </a:spcBef>
            </a:pPr>
            <a:r>
              <a:rPr lang="en-US" sz="1800" dirty="0">
                <a:solidFill>
                  <a:schemeClr val="accent3">
                    <a:lumMod val="25000"/>
                  </a:schemeClr>
                </a:solidFill>
                <a:latin typeface="Abadi" panose="020B0604020104020204" pitchFamily="34" charset="0"/>
              </a:rPr>
              <a:t>names of the booster versions which have carried the maximum payload mass</a:t>
            </a:r>
          </a:p>
          <a:p>
            <a:pPr lvl="1">
              <a:lnSpc>
                <a:spcPct val="100000"/>
              </a:lnSpc>
              <a:spcBef>
                <a:spcPts val="0"/>
              </a:spcBef>
            </a:pPr>
            <a:r>
              <a:rPr lang="en-US" sz="1800" dirty="0">
                <a:solidFill>
                  <a:schemeClr val="accent3">
                    <a:lumMod val="25000"/>
                  </a:schemeClr>
                </a:solidFill>
                <a:latin typeface="Abadi" panose="020B0604020104020204" pitchFamily="34" charset="0"/>
              </a:rPr>
              <a:t>ranking the count of landing outcomes </a:t>
            </a:r>
          </a:p>
          <a:p>
            <a:pPr>
              <a:lnSpc>
                <a:spcPct val="100000"/>
              </a:lnSpc>
              <a:spcBef>
                <a:spcPts val="1400"/>
              </a:spcBef>
            </a:pPr>
            <a:r>
              <a:rPr lang="en-US" sz="2200" dirty="0">
                <a:solidFill>
                  <a:schemeClr val="accent3">
                    <a:lumMod val="25000"/>
                  </a:schemeClr>
                </a:solidFill>
                <a:latin typeface="Abadi" panose="020B0604020104020204" pitchFamily="34" charset="0"/>
              </a:rPr>
              <a:t>GitHub URL to the EDA with SQL notebook:</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https://github.com/YoSebastian/SebastianKorab_SpaceY_IBM_DataScience_Capstone/blob/main/EDIT_jupyter-labs-eda-sql-coursera_sqllite.ipynb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Added to folium map:</a:t>
            </a:r>
          </a:p>
          <a:p>
            <a:pPr lvl="1">
              <a:lnSpc>
                <a:spcPct val="100000"/>
              </a:lnSpc>
              <a:spcBef>
                <a:spcPts val="1400"/>
              </a:spcBef>
            </a:pPr>
            <a:r>
              <a:rPr lang="en-US" sz="1800" dirty="0">
                <a:solidFill>
                  <a:schemeClr val="accent3">
                    <a:lumMod val="25000"/>
                  </a:schemeClr>
                </a:solidFill>
                <a:latin typeface="Abadi" panose="020B0604020104020204" pitchFamily="34" charset="0"/>
              </a:rPr>
              <a:t>circles for all launch sites on a map</a:t>
            </a:r>
          </a:p>
          <a:p>
            <a:pPr lvl="1">
              <a:lnSpc>
                <a:spcPct val="100000"/>
              </a:lnSpc>
              <a:spcBef>
                <a:spcPts val="1400"/>
              </a:spcBef>
            </a:pPr>
            <a:r>
              <a:rPr lang="en-US" sz="1800" dirty="0">
                <a:solidFill>
                  <a:schemeClr val="accent3">
                    <a:lumMod val="25000"/>
                  </a:schemeClr>
                </a:solidFill>
                <a:latin typeface="Abadi" panose="020B0604020104020204" pitchFamily="34" charset="0"/>
              </a:rPr>
              <a:t>colored markers the success(green)/failed(red) launches for each site on the map</a:t>
            </a:r>
          </a:p>
          <a:p>
            <a:pPr lvl="1">
              <a:lnSpc>
                <a:spcPct val="100000"/>
              </a:lnSpc>
              <a:spcBef>
                <a:spcPts val="1400"/>
              </a:spcBef>
            </a:pPr>
            <a:r>
              <a:rPr lang="en-US" sz="1800" dirty="0">
                <a:solidFill>
                  <a:schemeClr val="accent3">
                    <a:lumMod val="25000"/>
                  </a:schemeClr>
                </a:solidFill>
                <a:latin typeface="Abadi" panose="020B0604020104020204" pitchFamily="34" charset="0"/>
              </a:rPr>
              <a:t>lines for the distances between a launch site to its proximities</a:t>
            </a:r>
          </a:p>
          <a:p>
            <a:pPr>
              <a:lnSpc>
                <a:spcPct val="100000"/>
              </a:lnSpc>
              <a:spcBef>
                <a:spcPts val="1400"/>
              </a:spcBef>
            </a:pPr>
            <a:r>
              <a:rPr lang="en-US" sz="2200" dirty="0">
                <a:solidFill>
                  <a:schemeClr val="accent3">
                    <a:lumMod val="25000"/>
                  </a:schemeClr>
                </a:solidFill>
                <a:latin typeface="Abadi" panose="020B0604020104020204" pitchFamily="34" charset="0"/>
              </a:rPr>
              <a:t>The added items provide an overview of the relevant launch locations, success rates and resulting risks from failed launches affecting proximities, such as cities or highways</a:t>
            </a:r>
          </a:p>
          <a:p>
            <a:pPr>
              <a:lnSpc>
                <a:spcPct val="100000"/>
              </a:lnSpc>
              <a:spcBef>
                <a:spcPts val="1400"/>
              </a:spcBef>
            </a:pPr>
            <a:r>
              <a:rPr lang="en-US" sz="2200" dirty="0">
                <a:solidFill>
                  <a:schemeClr val="accent3">
                    <a:lumMod val="25000"/>
                  </a:schemeClr>
                </a:solidFill>
                <a:latin typeface="Abadi" panose="020B0604020104020204" pitchFamily="34" charset="0"/>
              </a:rPr>
              <a:t>GitHub URL to the Folium interactive map notebook:</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https://github.com/YoSebastian/SebastianKorab_SpaceY_IBM_DataScience_Capstone/blob/main/EDIT_lab_jupyter_launch_site_location.ipynb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Following plots/graphs were added to a dashboard:</a:t>
            </a:r>
          </a:p>
          <a:p>
            <a:pPr lvl="1">
              <a:lnSpc>
                <a:spcPct val="100000"/>
              </a:lnSpc>
              <a:spcBef>
                <a:spcPts val="1400"/>
              </a:spcBef>
            </a:pPr>
            <a:r>
              <a:rPr lang="en-US" sz="1800" dirty="0">
                <a:solidFill>
                  <a:schemeClr val="accent3">
                    <a:lumMod val="25000"/>
                  </a:schemeClr>
                </a:solidFill>
                <a:latin typeface="Abadi" panose="020B0604020104020204" pitchFamily="34" charset="0"/>
              </a:rPr>
              <a:t>dropdown list to enable Launch Site selection</a:t>
            </a:r>
          </a:p>
          <a:p>
            <a:pPr lvl="1">
              <a:lnSpc>
                <a:spcPct val="100000"/>
              </a:lnSpc>
              <a:spcBef>
                <a:spcPts val="1400"/>
              </a:spcBef>
            </a:pPr>
            <a:r>
              <a:rPr lang="en-US" sz="1800" dirty="0">
                <a:solidFill>
                  <a:schemeClr val="accent3">
                    <a:lumMod val="25000"/>
                  </a:schemeClr>
                </a:solidFill>
                <a:latin typeface="Abadi" panose="020B0604020104020204" pitchFamily="34" charset="0"/>
              </a:rPr>
              <a:t>pie chart to show the total successful launches count for all sites</a:t>
            </a:r>
          </a:p>
          <a:p>
            <a:pPr lvl="1">
              <a:lnSpc>
                <a:spcPct val="100000"/>
              </a:lnSpc>
              <a:spcBef>
                <a:spcPts val="1400"/>
              </a:spcBef>
            </a:pPr>
            <a:r>
              <a:rPr lang="en-US" sz="1800" dirty="0">
                <a:solidFill>
                  <a:schemeClr val="accent3">
                    <a:lumMod val="25000"/>
                  </a:schemeClr>
                </a:solidFill>
                <a:latin typeface="Abadi" panose="020B0604020104020204" pitchFamily="34" charset="0"/>
              </a:rPr>
              <a:t>slider to select payload range</a:t>
            </a:r>
          </a:p>
          <a:p>
            <a:pPr lvl="1">
              <a:lnSpc>
                <a:spcPct val="100000"/>
              </a:lnSpc>
              <a:spcBef>
                <a:spcPts val="1400"/>
              </a:spcBef>
            </a:pPr>
            <a:r>
              <a:rPr lang="en-US" sz="1800" dirty="0">
                <a:solidFill>
                  <a:schemeClr val="accent3">
                    <a:lumMod val="25000"/>
                  </a:schemeClr>
                </a:solidFill>
                <a:latin typeface="Abadi" panose="020B0604020104020204" pitchFamily="34" charset="0"/>
              </a:rPr>
              <a:t>scatter chart to show the correlation between payload and launch success</a:t>
            </a:r>
          </a:p>
          <a:p>
            <a:pPr>
              <a:lnSpc>
                <a:spcPct val="100000"/>
              </a:lnSpc>
              <a:spcBef>
                <a:spcPts val="1400"/>
              </a:spcBef>
            </a:pPr>
            <a:r>
              <a:rPr lang="en-US" sz="2200" dirty="0">
                <a:solidFill>
                  <a:schemeClr val="accent3">
                    <a:lumMod val="25000"/>
                  </a:schemeClr>
                </a:solidFill>
                <a:latin typeface="Abadi" panose="020B0604020104020204" pitchFamily="34" charset="0"/>
              </a:rPr>
              <a:t>GitHub URL to the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Python file: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https://github.com/YoSebastian/SebastianKorab_SpaceY_IBM_DataScience_Capstone/blob/main/spacex_dash_app.py</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performed EDA and determined training labels</a:t>
            </a:r>
          </a:p>
          <a:p>
            <a:pPr>
              <a:lnSpc>
                <a:spcPct val="100000"/>
              </a:lnSpc>
              <a:spcBef>
                <a:spcPts val="1400"/>
              </a:spcBef>
            </a:pPr>
            <a:r>
              <a:rPr lang="en-US" sz="2200" dirty="0">
                <a:solidFill>
                  <a:schemeClr val="accent3">
                    <a:lumMod val="25000"/>
                  </a:schemeClr>
                </a:solidFill>
                <a:latin typeface="Abadi" panose="020B0604020104020204" pitchFamily="34" charset="0"/>
              </a:rPr>
              <a:t>created a column for the class (successful mission/failure)</a:t>
            </a:r>
          </a:p>
          <a:p>
            <a:pPr>
              <a:lnSpc>
                <a:spcPct val="100000"/>
              </a:lnSpc>
              <a:spcBef>
                <a:spcPts val="1400"/>
              </a:spcBef>
            </a:pPr>
            <a:r>
              <a:rPr lang="en-US" sz="2200" dirty="0">
                <a:solidFill>
                  <a:schemeClr val="accent3">
                    <a:lumMod val="25000"/>
                  </a:schemeClr>
                </a:solidFill>
                <a:latin typeface="Abadi" panose="020B0604020104020204" pitchFamily="34" charset="0"/>
              </a:rPr>
              <a:t>standardized the data</a:t>
            </a:r>
          </a:p>
          <a:p>
            <a:pPr>
              <a:lnSpc>
                <a:spcPct val="100000"/>
              </a:lnSpc>
              <a:spcBef>
                <a:spcPts val="1400"/>
              </a:spcBef>
            </a:pPr>
            <a:r>
              <a:rPr lang="en-US" sz="2200" dirty="0">
                <a:solidFill>
                  <a:schemeClr val="accent3">
                    <a:lumMod val="25000"/>
                  </a:schemeClr>
                </a:solidFill>
                <a:latin typeface="Abadi" panose="020B0604020104020204" pitchFamily="34" charset="0"/>
              </a:rPr>
              <a:t>split into training data and test data</a:t>
            </a:r>
          </a:p>
          <a:p>
            <a:pPr>
              <a:lnSpc>
                <a:spcPct val="100000"/>
              </a:lnSpc>
              <a:spcBef>
                <a:spcPts val="1400"/>
              </a:spcBef>
            </a:pPr>
            <a:r>
              <a:rPr lang="en-US" sz="2200" dirty="0">
                <a:solidFill>
                  <a:schemeClr val="accent3">
                    <a:lumMod val="25000"/>
                  </a:schemeClr>
                </a:solidFill>
                <a:latin typeface="Abadi" panose="020B0604020104020204" pitchFamily="34" charset="0"/>
              </a:rPr>
              <a:t>found the best hyperparameters for SVM, Classification Trees and Logistic Regression</a:t>
            </a:r>
          </a:p>
          <a:p>
            <a:pPr>
              <a:lnSpc>
                <a:spcPct val="100000"/>
              </a:lnSpc>
              <a:spcBef>
                <a:spcPts val="1400"/>
              </a:spcBef>
            </a:pPr>
            <a:r>
              <a:rPr lang="en-US" sz="2200" dirty="0">
                <a:solidFill>
                  <a:schemeClr val="accent3">
                    <a:lumMod val="25000"/>
                  </a:schemeClr>
                </a:solidFill>
                <a:latin typeface="Abadi" panose="020B0604020104020204" pitchFamily="34" charset="0"/>
              </a:rPr>
              <a:t>found the method performs best using test data</a:t>
            </a:r>
          </a:p>
          <a:p>
            <a:pPr>
              <a:lnSpc>
                <a:spcPct val="100000"/>
              </a:lnSpc>
              <a:spcBef>
                <a:spcPts val="1400"/>
              </a:spcBef>
            </a:pPr>
            <a:r>
              <a:rPr lang="en-US" sz="2200" dirty="0">
                <a:solidFill>
                  <a:schemeClr val="accent3">
                    <a:lumMod val="25000"/>
                  </a:schemeClr>
                </a:solidFill>
                <a:latin typeface="Abadi" panose="020B0604020104020204" pitchFamily="34" charset="0"/>
              </a:rPr>
              <a:t>GitHub URL to the Predictive Analysis Python file: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https://github.com/YoSebastian/SebastianKorab_SpaceY_IBM_DataScience_Capstone/blob/main/EDIT_SpaceX_Machine_Learning_Prediction_Part_5.jupyterlite.ipynb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72191"/>
            <a:ext cx="10530114" cy="189842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1800" b="1" dirty="0">
                <a:solidFill>
                  <a:schemeClr val="accent3">
                    <a:lumMod val="25000"/>
                  </a:schemeClr>
                </a:solidFill>
                <a:latin typeface="+mn-lt"/>
              </a:rPr>
              <a:t>Project background</a:t>
            </a:r>
          </a:p>
          <a:p>
            <a:pPr marL="0" indent="0">
              <a:spcBef>
                <a:spcPts val="1400"/>
              </a:spcBef>
              <a:buNone/>
            </a:pPr>
            <a:r>
              <a:rPr lang="en-US" sz="1800" dirty="0">
                <a:solidFill>
                  <a:schemeClr val="accent3">
                    <a:lumMod val="25000"/>
                  </a:schemeClr>
                </a:solidFill>
                <a:latin typeface="+mn-lt"/>
              </a:rPr>
              <a:t>Technological progress has led to growing demand in satellites. As government led programs come along with higher costs per rocket launch, SpaceX has defined the commercialized cost-efficient rocket launches as one of its goals.</a:t>
            </a:r>
          </a:p>
          <a:p>
            <a:pPr marL="0" indent="0">
              <a:spcBef>
                <a:spcPts val="1400"/>
              </a:spcBef>
              <a:buNone/>
            </a:pPr>
            <a:r>
              <a:rPr lang="en-US" sz="1800" dirty="0">
                <a:solidFill>
                  <a:schemeClr val="accent3">
                    <a:lumMod val="25000"/>
                  </a:schemeClr>
                </a:solidFill>
                <a:latin typeface="+mn-lt"/>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p:txBody>
      </p:sp>
      <p:sp>
        <p:nvSpPr>
          <p:cNvPr id="2" name="Content Placeholder 2">
            <a:extLst>
              <a:ext uri="{FF2B5EF4-FFF2-40B4-BE49-F238E27FC236}">
                <a16:creationId xmlns:a16="http://schemas.microsoft.com/office/drawing/2014/main" id="{C3B11FEE-23E7-45E6-6197-A39BEF594F61}"/>
              </a:ext>
            </a:extLst>
          </p:cNvPr>
          <p:cNvSpPr txBox="1">
            <a:spLocks/>
          </p:cNvSpPr>
          <p:nvPr/>
        </p:nvSpPr>
        <p:spPr>
          <a:xfrm>
            <a:off x="828068" y="4144095"/>
            <a:ext cx="10530114"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1800" b="1" dirty="0">
                <a:solidFill>
                  <a:schemeClr val="accent3">
                    <a:lumMod val="25000"/>
                  </a:schemeClr>
                </a:solidFill>
                <a:latin typeface="+mn-lt"/>
              </a:rPr>
              <a:t>Goal</a:t>
            </a:r>
          </a:p>
          <a:p>
            <a:pPr marL="0" indent="0">
              <a:spcBef>
                <a:spcPts val="1400"/>
              </a:spcBef>
              <a:buNone/>
            </a:pPr>
            <a:r>
              <a:rPr lang="en-US" sz="1800" dirty="0">
                <a:solidFill>
                  <a:schemeClr val="accent3">
                    <a:lumMod val="25000"/>
                  </a:schemeClr>
                </a:solidFill>
                <a:latin typeface="+mn-lt"/>
              </a:rPr>
              <a:t>This project aims at analyzing historical data from the SpaceX launches in order to identify drivers, such as launch site or targeted orbits, for positive outcomes (i.e. launches with successful landings). </a:t>
            </a:r>
          </a:p>
          <a:p>
            <a:pPr marL="0" indent="0">
              <a:spcBef>
                <a:spcPts val="1400"/>
              </a:spcBef>
              <a:buNone/>
            </a:pPr>
            <a:r>
              <a:rPr lang="en-US" sz="1800" dirty="0">
                <a:solidFill>
                  <a:schemeClr val="accent3">
                    <a:lumMod val="25000"/>
                  </a:schemeClr>
                </a:solidFill>
                <a:latin typeface="+mn-lt"/>
              </a:rPr>
              <a:t>Based on the exploratory data analysis we will build a model for the prediction of a positive landing.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tx1"/>
                </a:solidFill>
                <a:latin typeface="Abadi"/>
              </a:rPr>
              <a:t>Data was collected based on SpaceX REST API and web scraping</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tx1"/>
                </a:solidFill>
                <a:latin typeface="Abadi"/>
              </a:rPr>
              <a:t>Data was filtered, missing values were managed and one-hot-encoding was applied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tx1"/>
                </a:solidFill>
                <a:latin typeface="Abadi"/>
              </a:rPr>
              <a:t>After segregation in training and test sets, predictive models were built. Different methods and its results were compared to each other.</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4"/>
            <a:ext cx="10515600" cy="4726479"/>
          </a:xfrm>
          <a:prstGeom prst="rect">
            <a:avLst/>
          </a:prstGeom>
        </p:spPr>
        <p:txBody>
          <a:bodyPr/>
          <a:lstStyle/>
          <a:p>
            <a:pPr marL="0" indent="0">
              <a:lnSpc>
                <a:spcPct val="100000"/>
              </a:lnSpc>
              <a:spcBef>
                <a:spcPts val="1400"/>
              </a:spcBef>
              <a:buNone/>
            </a:pPr>
            <a:r>
              <a:rPr lang="en-US" sz="1800" b="1" dirty="0">
                <a:solidFill>
                  <a:schemeClr val="accent3">
                    <a:lumMod val="25000"/>
                  </a:schemeClr>
                </a:solidFill>
              </a:rPr>
              <a:t>Data was collected based on SpaceX REST API and web scraping</a:t>
            </a:r>
          </a:p>
          <a:p>
            <a:pPr marL="0" indent="0">
              <a:lnSpc>
                <a:spcPct val="100000"/>
              </a:lnSpc>
              <a:spcBef>
                <a:spcPts val="1400"/>
              </a:spcBef>
              <a:buNone/>
            </a:pPr>
            <a:endParaRPr lang="en-US" dirty="0"/>
          </a:p>
          <a:p>
            <a:pPr marL="0" indent="0">
              <a:buNone/>
            </a:pPr>
            <a:r>
              <a:rPr lang="en-US" sz="1800" u="sng" dirty="0"/>
              <a:t>SpaceX REST API</a:t>
            </a:r>
          </a:p>
          <a:p>
            <a:pPr marL="0" indent="0">
              <a:buNone/>
            </a:pPr>
            <a:r>
              <a:rPr lang="en-US" sz="1800" dirty="0"/>
              <a:t>- requesting and parsing the SpaceX launch data using the GET request</a:t>
            </a:r>
          </a:p>
          <a:p>
            <a:pPr marL="0" indent="0">
              <a:buNone/>
            </a:pPr>
            <a:r>
              <a:rPr lang="en-US" sz="1800" dirty="0"/>
              <a:t>- decoding the response by the use of the .</a:t>
            </a:r>
            <a:r>
              <a:rPr lang="en-US" sz="1800" dirty="0" err="1"/>
              <a:t>json</a:t>
            </a:r>
            <a:r>
              <a:rPr lang="en-US" sz="1800" dirty="0"/>
              <a:t>()-function</a:t>
            </a:r>
          </a:p>
          <a:p>
            <a:pPr marL="0" indent="0">
              <a:buNone/>
            </a:pPr>
            <a:r>
              <a:rPr lang="en-US" sz="1800" dirty="0"/>
              <a:t>- filtering the </a:t>
            </a:r>
            <a:r>
              <a:rPr lang="en-US" sz="1800" dirty="0" err="1"/>
              <a:t>dataframe</a:t>
            </a:r>
            <a:r>
              <a:rPr lang="en-US" sz="1800" dirty="0"/>
              <a:t>, so that only Falcon 9 launches will remain</a:t>
            </a:r>
          </a:p>
          <a:p>
            <a:pPr marL="0" indent="0">
              <a:buNone/>
            </a:pPr>
            <a:endParaRPr lang="en-US" sz="1800" dirty="0"/>
          </a:p>
          <a:p>
            <a:pPr marL="0" indent="0">
              <a:buNone/>
            </a:pPr>
            <a:r>
              <a:rPr lang="en-US" sz="1800" u="sng" dirty="0"/>
              <a:t>Web Scraping</a:t>
            </a:r>
          </a:p>
          <a:p>
            <a:pPr marL="0" indent="0">
              <a:buNone/>
            </a:pPr>
            <a:r>
              <a:rPr lang="en-US" sz="1800" dirty="0"/>
              <a:t>- requesting Falcon 9 launch data from Wikipedia</a:t>
            </a:r>
          </a:p>
          <a:p>
            <a:pPr marL="0" indent="0">
              <a:buNone/>
            </a:pPr>
            <a:r>
              <a:rPr lang="en-US" sz="1800" dirty="0"/>
              <a:t>- creation of a `</a:t>
            </a:r>
            <a:r>
              <a:rPr lang="en-US" sz="1800" dirty="0" err="1"/>
              <a:t>BeautifulSoup</a:t>
            </a:r>
            <a:r>
              <a:rPr lang="en-US" sz="1800" dirty="0"/>
              <a:t>` object from the HTML `response`</a:t>
            </a:r>
          </a:p>
          <a:p>
            <a:pPr marL="0" indent="0">
              <a:buNone/>
            </a:pPr>
            <a:r>
              <a:rPr lang="en-US" sz="1800" dirty="0"/>
              <a:t>- extracting all column/variable names from the HTML header</a:t>
            </a:r>
          </a:p>
          <a:p>
            <a:pPr marL="0" indent="0">
              <a:buNone/>
            </a:pPr>
            <a:r>
              <a:rPr lang="en-US" sz="1800" dirty="0"/>
              <a:t>- creation of a </a:t>
            </a:r>
            <a:r>
              <a:rPr lang="en-US" sz="1800" dirty="0" err="1"/>
              <a:t>dataframe</a:t>
            </a:r>
            <a:r>
              <a:rPr lang="en-US" sz="1800" dirty="0"/>
              <a:t> by parsing the launch HTML tables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requesting and parsing the SpaceX launch data, the response got encoded and the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got filtered I order to keep only Falcon 9 launches</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to the SpaceX API calls notebook: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https://github.com/YoSebastian/SebastianKorab_SpaceY_IBM_DataScience_Capstone/blob/main/EDIT_jupyter-labs-spacex-data-collection-api.ipynb</a:t>
            </a:r>
            <a:endParaRPr lang="en-US" sz="2200" dirty="0">
              <a:solidFill>
                <a:schemeClr val="accent3">
                  <a:lumMod val="25000"/>
                </a:schemeClr>
              </a:solidFill>
              <a:latin typeface="Abadi" panose="020B0604020104020204" pitchFamily="34" charset="0"/>
            </a:endParaRP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Grafik 6">
            <a:extLst>
              <a:ext uri="{FF2B5EF4-FFF2-40B4-BE49-F238E27FC236}">
                <a16:creationId xmlns:a16="http://schemas.microsoft.com/office/drawing/2014/main" id="{22E71172-7144-929D-2A2A-B9E0D2A9FB06}"/>
              </a:ext>
            </a:extLst>
          </p:cNvPr>
          <p:cNvPicPr>
            <a:picLocks noChangeAspect="1"/>
          </p:cNvPicPr>
          <p:nvPr/>
        </p:nvPicPr>
        <p:blipFill>
          <a:blip r:embed="rId4"/>
          <a:stretch>
            <a:fillRect/>
          </a:stretch>
        </p:blipFill>
        <p:spPr>
          <a:xfrm>
            <a:off x="5910262" y="2679347"/>
            <a:ext cx="5473969" cy="233011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52706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requesting Falcon 9 launch data, creation of a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and a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by parsing the launch HTML tables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to the Web Scraping notebook: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https://github.com/YoSebastian/SebastianKorab_SpaceY_IBM_DataScience_Capstone/blob/main/EDIT_jupyter-labs-webscraping.ipynb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Grafik 6">
            <a:extLst>
              <a:ext uri="{FF2B5EF4-FFF2-40B4-BE49-F238E27FC236}">
                <a16:creationId xmlns:a16="http://schemas.microsoft.com/office/drawing/2014/main" id="{5B468571-A38F-30E9-EC2C-860F2FF1F1F9}"/>
              </a:ext>
            </a:extLst>
          </p:cNvPr>
          <p:cNvPicPr>
            <a:picLocks noChangeAspect="1"/>
          </p:cNvPicPr>
          <p:nvPr/>
        </p:nvPicPr>
        <p:blipFill>
          <a:blip r:embed="rId4"/>
          <a:stretch>
            <a:fillRect/>
          </a:stretch>
        </p:blipFill>
        <p:spPr>
          <a:xfrm>
            <a:off x="5942523" y="2203770"/>
            <a:ext cx="5428739" cy="3486561"/>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0</TotalTime>
  <Words>2024</Words>
  <Application>Microsoft Office PowerPoint</Application>
  <PresentationFormat>Breitbild</PresentationFormat>
  <Paragraphs>284</Paragraphs>
  <Slides>47</Slides>
  <Notes>4</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Sebastian Korab</cp:lastModifiedBy>
  <cp:revision>217</cp:revision>
  <dcterms:created xsi:type="dcterms:W3CDTF">2021-04-29T18:58:34Z</dcterms:created>
  <dcterms:modified xsi:type="dcterms:W3CDTF">2023-12-19T16:19:54Z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